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9.jpg" ContentType="image/pn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11447" r:id="rId13"/>
    <p:sldId id="955" r:id="rId14"/>
    <p:sldId id="11456" r:id="rId15"/>
    <p:sldId id="11457" r:id="rId16"/>
    <p:sldId id="11458" r:id="rId17"/>
    <p:sldId id="11459" r:id="rId18"/>
    <p:sldId id="11465" r:id="rId19"/>
    <p:sldId id="11472" r:id="rId20"/>
    <p:sldId id="11473" r:id="rId21"/>
    <p:sldId id="11466" r:id="rId22"/>
    <p:sldId id="11448" r:id="rId23"/>
    <p:sldId id="11460" r:id="rId24"/>
    <p:sldId id="11461" r:id="rId25"/>
    <p:sldId id="11464" r:id="rId26"/>
    <p:sldId id="11463"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FFE2"/>
    <a:srgbClr val="3BFFDA"/>
    <a:srgbClr val="00E2B7"/>
    <a:srgbClr val="00C8A2"/>
    <a:srgbClr val="2CF6CD"/>
    <a:srgbClr val="0E1734"/>
    <a:srgbClr val="0D193F"/>
    <a:srgbClr val="0F1824"/>
    <a:srgbClr val="0F172E"/>
    <a:srgbClr val="0F16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94844" autoAdjust="0"/>
  </p:normalViewPr>
  <p:slideViewPr>
    <p:cSldViewPr snapToGrid="0">
      <p:cViewPr varScale="1">
        <p:scale>
          <a:sx n="76" d="100"/>
          <a:sy n="76" d="100"/>
        </p:scale>
        <p:origin x="533" y="53"/>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14</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15</a:t>
            </a:fld>
            <a:endParaRPr lang="zh-CN" altLang="en-US"/>
          </a:p>
        </p:txBody>
      </p:sp>
    </p:spTree>
    <p:extLst>
      <p:ext uri="{BB962C8B-B14F-4D97-AF65-F5344CB8AC3E}">
        <p14:creationId xmlns:p14="http://schemas.microsoft.com/office/powerpoint/2010/main" val="29665727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16</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17</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20</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22</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23</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25</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26</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2024/6/5</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2024/6/5</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908816" y="588073"/>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111363" y="1530670"/>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tiết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thời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chi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tổ</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điểm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kê</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Nâng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cao</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kiến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thức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khách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chính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xác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so với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chấm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thủ</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công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trực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tuyến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có</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thể</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hạn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chế</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tối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đa</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việc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gian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lận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trong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a:t>
            </a:r>
          </a:p>
          <a:p>
            <a:endPar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Hệ</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thống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trắc</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nghiệm</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thí</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sinh, đề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một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cách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hiệu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Giúp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lưu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lý</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ổn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định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dễ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dàng</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truy</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cập</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và</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phân</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tích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dữ</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liệu</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đánh</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giá</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kết</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quả</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r>
              <a:rPr lang="en-US" sz="2400" dirty="0" err="1">
                <a:solidFill>
                  <a:schemeClr val="bg1"/>
                </a:solidFill>
                <a:latin typeface="Cambria" panose="02040503050406030204" pitchFamily="18" charset="0"/>
                <a:ea typeface="Cambria" panose="02040503050406030204" pitchFamily="18" charset="0"/>
                <a:cs typeface="Arial" panose="020B0604020202020204" pitchFamily="34" charset="0"/>
              </a:rPr>
              <a:t>thi</a:t>
            </a:r>
            <a:r>
              <a:rPr lang="en-US" sz="2400" dirty="0">
                <a:solidFill>
                  <a:schemeClr val="bg1"/>
                </a:solidFill>
                <a:latin typeface="Cambria" panose="02040503050406030204" pitchFamily="18"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2" end="2"/>
                                            </p:txEl>
                                          </p:spTgt>
                                        </p:tgtEl>
                                        <p:attrNameLst>
                                          <p:attrName>style.visibility</p:attrName>
                                        </p:attrNameLst>
                                      </p:cBhvr>
                                      <p:to>
                                        <p:strVal val="visible"/>
                                      </p:to>
                                    </p:set>
                                    <p:anim calcmode="lin" valueType="num">
                                      <p:cBhvr additive="base">
                                        <p:cTn id="16"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4" end="4"/>
                                            </p:txEl>
                                          </p:spTgt>
                                        </p:tgtEl>
                                        <p:attrNameLst>
                                          <p:attrName>style.visibility</p:attrName>
                                        </p:attrNameLst>
                                      </p:cBhvr>
                                      <p:to>
                                        <p:strVal val="visible"/>
                                      </p:to>
                                    </p:set>
                                    <p:anim calcmode="lin" valueType="num">
                                      <p:cBhvr additive="base">
                                        <p:cTn id="22" dur="500" fill="hold"/>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6" end="6"/>
                                            </p:txEl>
                                          </p:spTgt>
                                        </p:tgtEl>
                                        <p:attrNameLst>
                                          <p:attrName>style.visibility</p:attrName>
                                        </p:attrNameLst>
                                      </p:cBhvr>
                                      <p:to>
                                        <p:strVal val="visible"/>
                                      </p:to>
                                    </p:set>
                                    <p:anim calcmode="lin" valueType="num">
                                      <p:cBhvr additive="base">
                                        <p:cTn id="28" dur="500" fill="hold"/>
                                        <p:tgtEl>
                                          <p:spTgt spid="10">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7827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552391" y="29770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452423" y="40039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92571" y="54065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5436066" y="2091094"/>
            <a:ext cx="6264479" cy="2375009"/>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phải đáp ứng nhu cầu thực tế trong việc kiểm tra, đánh giá kiến thức, năng lực của học sinh, sinh viên hoặc người học. Hệ thống thi trắc nghiệm cần mang lại hiệu quả cao trong việc tiết kiệm thời gian, công sức cho việc ra đề, chấm điểm và quản lý kết quả thi. </a:t>
            </a:r>
          </a:p>
          <a:p>
            <a:pPr lvl="2" algn="just">
              <a:spcAft>
                <a:spcPts val="1000"/>
              </a:spcAf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8" name="TextBox 17">
            <a:extLst>
              <a:ext uri="{FF2B5EF4-FFF2-40B4-BE49-F238E27FC236}">
                <a16:creationId xmlns:a16="http://schemas.microsoft.com/office/drawing/2014/main" id="{74B84E53-BED2-10C9-D841-1FF42274F3D1}"/>
              </a:ext>
            </a:extLst>
          </p:cNvPr>
          <p:cNvSpPr txBox="1"/>
          <p:nvPr/>
        </p:nvSpPr>
        <p:spPr>
          <a:xfrm>
            <a:off x="1398" y="5301571"/>
            <a:ext cx="6094602" cy="1015663"/>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dễ sử dụng, thân thiện với người dùng, có thể triển khai áp dụng rộng rãi trong các môi trường giáo dục khác nhau. </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7675642" y="1197256"/>
            <a:ext cx="3333214"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635" y="1472969"/>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1">
            <a:extLst>
              <a:ext uri="{FF2B5EF4-FFF2-40B4-BE49-F238E27FC236}">
                <a16:creationId xmlns:a16="http://schemas.microsoft.com/office/drawing/2014/main" id="{0AB8B750-152D-7DD3-C8E0-3E1734B368D1}"/>
              </a:ext>
            </a:extLst>
          </p:cNvPr>
          <p:cNvSpPr txBox="1"/>
          <p:nvPr/>
        </p:nvSpPr>
        <p:spPr>
          <a:xfrm>
            <a:off x="7498553" y="2275913"/>
            <a:ext cx="2959015"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08D11F06-1AAC-96C8-31F5-2BF3F0625639}"/>
              </a:ext>
            </a:extLst>
          </p:cNvPr>
          <p:cNvSpPr txBox="1"/>
          <p:nvPr/>
        </p:nvSpPr>
        <p:spPr>
          <a:xfrm>
            <a:off x="5249127" y="2987085"/>
            <a:ext cx="6094602" cy="3175228"/>
          </a:xfrm>
          <a:prstGeom prst="rect">
            <a:avLst/>
          </a:prstGeom>
          <a:noFill/>
        </p:spPr>
        <p:txBody>
          <a:bodyPr wrap="square">
            <a:spAutoFit/>
          </a:bodyPr>
          <a:lstStyle/>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Nội dung đề thi phải bám sát chương trình học, chuẩn kiến thức, kỹ năng được quy định.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200150" lvl="2" indent="-285750" algn="just">
              <a:spcAft>
                <a:spcPts val="1000"/>
              </a:spcAft>
              <a:buFont typeface="Arial" panose="020B0604020202020204" pitchFamily="34" charset="0"/>
              <a:buChar char="•"/>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Câu hỏi thi phải được xây dựng theo các nguyên tắc khoa học, đảm bảo tính khách quan, chính xác và phân biệt được trình độ học lực của người học.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038" y="778739"/>
            <a:ext cx="5549470" cy="3121576"/>
          </a:xfrm>
          <a:prstGeom prst="flowChartMagneticTape">
            <a:avLst/>
          </a:prstGeom>
        </p:spPr>
      </p:pic>
    </p:spTree>
    <p:extLst>
      <p:ext uri="{BB962C8B-B14F-4D97-AF65-F5344CB8AC3E}">
        <p14:creationId xmlns:p14="http://schemas.microsoft.com/office/powerpoint/2010/main" val="14372141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E93DFA15-F581-8E4F-7B62-A1EBBE65DEFB}"/>
              </a:ext>
            </a:extLst>
          </p:cNvPr>
          <p:cNvSpPr txBox="1"/>
          <p:nvPr/>
        </p:nvSpPr>
        <p:spPr>
          <a:xfrm>
            <a:off x="6534765" y="1222615"/>
            <a:ext cx="2841030"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7AB98C5-5779-9AB3-C5B4-0240D88E95D4}"/>
              </a:ext>
            </a:extLst>
          </p:cNvPr>
          <p:cNvSpPr txBox="1"/>
          <p:nvPr/>
        </p:nvSpPr>
        <p:spPr>
          <a:xfrm>
            <a:off x="2011680" y="2358618"/>
            <a:ext cx="9768840" cy="2564805"/>
          </a:xfrm>
          <a:prstGeom prst="rect">
            <a:avLst/>
          </a:prstGeom>
          <a:noFill/>
        </p:spPr>
        <p:txBody>
          <a:bodyPr wrap="square">
            <a:spAutoFit/>
          </a:bodyPr>
          <a:lstStyle/>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những tính năng mới, sáng tạo, giúp nâng cao hiệu quả việc kiểm tra, đánh giá.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tích hợp các phương pháp thi mới, đa dạng như thi trắc nghiệm trên máy tính, thi trắc nghiệm trực tuyến, thi thích ứng...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1143000" lvl="2" indent="-228600" algn="just">
              <a:spcAft>
                <a:spcPts val="1000"/>
              </a:spcAft>
              <a:buFont typeface="Courier New" panose="02070309020205020404" pitchFamily="49" charset="0"/>
              <a:buChar char="o"/>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có thể cung cấp các báo cáo, phân tích kết quả thi chi tiết, giúp giáo viên, giảng viên đánh giá hiệu quả giảng dạy và học tập.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C0C1B17B-1CAC-FFA5-8A85-A4F1B3B33E7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8453" y="1222615"/>
            <a:ext cx="2274005" cy="4728606"/>
          </a:xfrm>
          <a:prstGeom prst="rect">
            <a:avLst/>
          </a:prstGeom>
        </p:spPr>
      </p:pic>
      <p:pic>
        <p:nvPicPr>
          <p:cNvPr id="6" name="Picture 5">
            <a:extLst>
              <a:ext uri="{FF2B5EF4-FFF2-40B4-BE49-F238E27FC236}">
                <a16:creationId xmlns:a16="http://schemas.microsoft.com/office/drawing/2014/main" id="{1B82A2DC-8A25-8E88-7FD6-86B1DFB6C6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0567" y="1035913"/>
            <a:ext cx="2529775" cy="5102010"/>
          </a:xfrm>
          <a:prstGeom prst="rect">
            <a:avLst/>
          </a:pr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929970" y="1322192"/>
            <a:ext cx="3002057" cy="584775"/>
          </a:xfrm>
          <a:prstGeom prst="rect">
            <a:avLst/>
          </a:prstGeom>
          <a:noFill/>
        </p:spPr>
        <p:txBody>
          <a:bodyPr wrap="square" rtlCol="0">
            <a:spAutoFit/>
          </a:bodyPr>
          <a:lstStyle/>
          <a:p>
            <a:r>
              <a:rPr lang="en-US" altLang="zh-CN"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32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20040" y="2026099"/>
            <a:ext cx="6096000" cy="3672800"/>
          </a:xfrm>
          <a:prstGeom prst="rect">
            <a:avLst/>
          </a:prstGeom>
          <a:noFill/>
        </p:spPr>
        <p:txBody>
          <a:bodyPr wrap="square">
            <a:spAutoFit/>
          </a:bodyPr>
          <a:lstStyle/>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tài cần có nguồn lực thực hiện đầy đủ, bao gồm nguồn nhân lực, tài chính, trang thiết bị kỹ thuật...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thi trắc nghiệm cần có thể tích hợp được với các hệ thống giáo dục khác đang sử dụng. </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400"/>
              </a:spcAft>
            </a:pPr>
            <a:r>
              <a:rPr lang="en-US" sz="24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 thống cần có khả năng mở rộng, nâng cấp dễ dàng để đáp ứng nhu cầu sử dụng ngày càng cao.</a:t>
            </a:r>
            <a:endParaRPr lang="en-US" sz="24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1600" advTm="2000">
        <p14:prism isContent="1" isInverted="1"/>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758834" y="161894"/>
            <a:ext cx="4823134"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033325" y="1212330"/>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6.25E-7 -3.33333E-6 L 0.19805 0.00417 " pathEditMode="relative" rAng="0" ptsTypes="AA">
                                      <p:cBhvr>
                                        <p:cTn id="10" dur="1500" fill="hold"/>
                                        <p:tgtEl>
                                          <p:spTgt spid="56"/>
                                        </p:tgtEl>
                                        <p:attrNameLst>
                                          <p:attrName>ppt_x</p:attrName>
                                          <p:attrName>ppt_y</p:attrName>
                                        </p:attrNameLst>
                                      </p:cBhvr>
                                      <p:rCtr x="9896" y="208"/>
                                    </p:animMotion>
                                  </p:childTnLst>
                                </p:cTn>
                              </p:par>
                              <p:par>
                                <p:cTn id="11" presetID="35" presetClass="path" presetSubtype="0" accel="50000" decel="50000" fill="hold" nodeType="withEffect">
                                  <p:stCondLst>
                                    <p:cond delay="0"/>
                                  </p:stCondLst>
                                  <p:childTnLst>
                                    <p:animMotion origin="layout" path="M -1.66667E-6 -2.22222E-6 L -0.20638 -0.00903 " pathEditMode="relative" rAng="0" ptsTypes="AA">
                                      <p:cBhvr>
                                        <p:cTn id="12" dur="1500" fill="hold"/>
                                        <p:tgtEl>
                                          <p:spTgt spid="79"/>
                                        </p:tgtEl>
                                        <p:attrNameLst>
                                          <p:attrName>ppt_x</p:attrName>
                                          <p:attrName>ppt_y</p:attrName>
                                        </p:attrNameLst>
                                      </p:cBhvr>
                                      <p:rCtr x="-10326" y="-463"/>
                                    </p:animMotion>
                                  </p:childTnLst>
                                </p:cTn>
                              </p:par>
                              <p:par>
                                <p:cTn id="13" presetID="63" presetClass="path" presetSubtype="0" accel="50000" decel="50000" fill="hold" nodeType="withEffect">
                                  <p:stCondLst>
                                    <p:cond delay="0"/>
                                  </p:stCondLst>
                                  <p:childTnLst>
                                    <p:animMotion origin="layout" path="M -1.66667E-6 3.7037E-6 L 0.39557 -0.00996 " pathEditMode="relative" rAng="0" ptsTypes="AA">
                                      <p:cBhvr>
                                        <p:cTn id="14" dur="1500" fill="hold"/>
                                        <p:tgtEl>
                                          <p:spTgt spid="69"/>
                                        </p:tgtEl>
                                        <p:attrNameLst>
                                          <p:attrName>ppt_x</p:attrName>
                                          <p:attrName>ppt_y</p:attrName>
                                        </p:attrNameLst>
                                      </p:cBhvr>
                                      <p:rCtr x="19779" y="-509"/>
                                    </p:animMotion>
                                  </p:childTnLst>
                                </p:cTn>
                              </p:par>
                              <p:par>
                                <p:cTn id="15" presetID="63" presetClass="path" presetSubtype="0" accel="50000" decel="50000" fill="hold" nodeType="withEffect">
                                  <p:stCondLst>
                                    <p:cond delay="0"/>
                                  </p:stCondLst>
                                  <p:childTnLst>
                                    <p:animMotion origin="layout" path="M -0.40144 0.01181 L 0.00143 0.0081 " pathEditMode="relative" rAng="0" ptsTypes="AA">
                                      <p:cBhvr>
                                        <p:cTn id="16" dur="1500" spd="-100000" fill="hold"/>
                                        <p:tgtEl>
                                          <p:spTgt spid="22"/>
                                        </p:tgtEl>
                                        <p:attrNameLst>
                                          <p:attrName>ppt_x</p:attrName>
                                          <p:attrName>ppt_y</p:attrName>
                                        </p:attrNameLst>
                                      </p:cBhvr>
                                      <p:rCtr x="201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864528" y="2856666"/>
            <a:ext cx="7655893" cy="1327220"/>
          </a:xfrm>
          <a:prstGeom prst="rect">
            <a:avLst/>
          </a:prstGeom>
          <a:noFill/>
        </p:spPr>
        <p:txBody>
          <a:bodyPr wrap="square" lIns="95185" tIns="47592" rIns="95185" bIns="47592" rtlCol="0">
            <a:spAutoFit/>
          </a:bodyPr>
          <a:lstStyle/>
          <a:p>
            <a:pPr algn="just"/>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1722870" y="24677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05</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3284774" y="27041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up)">
                                      <p:cBhvr>
                                        <p:cTn id="20" dur="500"/>
                                        <p:tgtEl>
                                          <p:spTgt spid="7"/>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barn(inVertical)">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447116" y="3011612"/>
            <a:ext cx="6442779" cy="834777"/>
          </a:xfrm>
          <a:prstGeom prst="rect">
            <a:avLst/>
          </a:prstGeom>
          <a:noFill/>
        </p:spPr>
        <p:txBody>
          <a:bodyPr wrap="square" lIns="95185" tIns="47592" rIns="95185" bIns="47592" rtlCol="0">
            <a:spAutoFit/>
          </a:bodyPr>
          <a:lstStyle/>
          <a:p>
            <a:r>
              <a:rPr lang="en-US" altLang="zh-CN" sz="4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455464"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06</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017368"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6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07</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 thống thi trắc nghiệm là một dự án đầy tiềm năng, mang lại nhiều lợi ích thiết thực cho nền giáo dục và xã hội. Với tính mới mẻ, sáng tạo và khả thi cao, hệ thống này không chỉ giúp chuẩn hóa các kỳ thi mà còn tạo ra những trải nghiệm học tập hiện đại và hiệu quả hơn cho học sinh, sinh viên.</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Việc ứng dụng rộng rãi của hệ thống trong nhiều lĩnh vực không chỉ giúp tiết kiệm chi phí và nguồn lực mà còn đảm bảo tính công bằng, minh bạch trong quá trình đánh giá.</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rPr>
              <a:t>Đầu tư vào nghiên cứu và phát triển hệ thống thi trắc nghiệm là một bước đi chiến lược, góp phần nâng cao chất lượng giáo dục, đào tạo nhân lực chất lượng cao, và thúc đẩy sự phát triển kinh tế, xã hội bền vững. </a:t>
            </a:r>
          </a:p>
          <a:p>
            <a:pPr marL="735965" indent="-285750" algn="just">
              <a:lnSpc>
                <a:spcPct val="150000"/>
              </a:lnSpc>
              <a:spcAft>
                <a:spcPts val="1000"/>
              </a:spcAft>
              <a:buFont typeface="Arial" panose="020B0604020202020204" pitchFamily="34" charset="0"/>
              <a:buChar char="•"/>
              <a:tabLst>
                <a:tab pos="450215" algn="l"/>
              </a:tabLs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những lợi ích rõ rệt và tầm ảnh hưởng tích cực, hệ thống thi trắc nghiệm xứng đáng nhận được sự quan tâm và đầu tư từ các cơ quan, tổ chức và doanh nghiệp trong lĩnh vực giáo dục và công nghệ.</a:t>
            </a: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719789" y="539189"/>
            <a:ext cx="2752423" cy="923330"/>
          </a:xfrm>
          <a:prstGeom prst="rect">
            <a:avLst/>
          </a:prstGeom>
          <a:noFill/>
        </p:spPr>
        <p:txBody>
          <a:bodyPr wrap="square" rtlCol="0">
            <a:spAutoFit/>
          </a:bodyPr>
          <a:lstStyle/>
          <a:p>
            <a:r>
              <a:rPr lang="en-US" altLang="zh-CN"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5400">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Xin cảm ơn Cô và các bạn đã xem và lắng nghe bài thuyết trình của nhóm chúng em</a:t>
            </a:r>
            <a:endParaRPr lang="zh-CN" altLang="en-US" sz="36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3009618"/>
            <a:ext cx="8546190" cy="1388775"/>
          </a:xfrm>
          <a:prstGeom prst="rect">
            <a:avLst/>
          </a:prstGeom>
          <a:noFill/>
        </p:spPr>
        <p:txBody>
          <a:bodyPr wrap="square" lIns="95185" tIns="47592" rIns="95185" bIns="47592" rtlCol="0">
            <a:spAutoFit/>
          </a:bodyPr>
          <a:lstStyle/>
          <a:p>
            <a:r>
              <a:rPr lang="en-US" altLang="zh-CN" sz="28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Đây là bài đầu tiên chúng em cùng làm nhóm xây dựng và thiết kế nên có thể vẫn có thiếu sót, nhóm chúng em rất mong có được sự góp ý của Cô và các bạn.</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06" y="186"/>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48334" y="454116"/>
            <a:ext cx="2300630" cy="901229"/>
            <a:chOff x="4848334" y="454116"/>
            <a:chExt cx="2300630" cy="901229"/>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98404" y="454116"/>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4" name="TextBox 40">
            <a:extLst>
              <a:ext uri="{FF2B5EF4-FFF2-40B4-BE49-F238E27FC236}">
                <a16:creationId xmlns:a16="http://schemas.microsoft.com/office/drawing/2014/main" id="{3F9B27B3-959C-44F4-855D-EC076D0344DD}"/>
              </a:ext>
            </a:extLst>
          </p:cNvPr>
          <p:cNvSpPr txBox="1"/>
          <p:nvPr/>
        </p:nvSpPr>
        <p:spPr>
          <a:xfrm>
            <a:off x="9356049" y="5041639"/>
            <a:ext cx="2835953" cy="249137"/>
          </a:xfrm>
          <a:prstGeom prst="rect">
            <a:avLst/>
          </a:prstGeom>
        </p:spPr>
        <p:txBody>
          <a:bodyPr vert="horz" wrap="square" lIns="466088" tIns="0" rIns="0" bIns="0" anchor="ctr" anchorCtr="0">
            <a:normAutofit/>
          </a:bodyPr>
          <a:lstStyle/>
          <a:p>
            <a:pPr>
              <a:lnSpc>
                <a:spcPct val="120000"/>
              </a:lnSpc>
            </a:pP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nvGrpSpPr>
          <p:cNvPr id="35" name="Group 41">
            <a:extLst>
              <a:ext uri="{FF2B5EF4-FFF2-40B4-BE49-F238E27FC236}">
                <a16:creationId xmlns:a16="http://schemas.microsoft.com/office/drawing/2014/main" id="{D8502B03-ECF1-490B-9DF2-F7ACD07E65E0}"/>
              </a:ext>
            </a:extLst>
          </p:cNvPr>
          <p:cNvGrpSpPr/>
          <p:nvPr/>
        </p:nvGrpSpPr>
        <p:grpSpPr>
          <a:xfrm>
            <a:off x="2101556" y="2133084"/>
            <a:ext cx="4289001" cy="687369"/>
            <a:chOff x="6707592" y="816352"/>
            <a:chExt cx="4417022" cy="707886"/>
          </a:xfrm>
        </p:grpSpPr>
        <p:sp>
          <p:nvSpPr>
            <p:cNvPr id="36" name="TextBox 42">
              <a:extLst>
                <a:ext uri="{FF2B5EF4-FFF2-40B4-BE49-F238E27FC236}">
                  <a16:creationId xmlns:a16="http://schemas.microsoft.com/office/drawing/2014/main" id="{124EA4FC-4364-45FA-A752-8411330A47A3}"/>
                </a:ext>
              </a:extLst>
            </p:cNvPr>
            <p:cNvSpPr txBox="1"/>
            <p:nvPr/>
          </p:nvSpPr>
          <p:spPr>
            <a:xfrm>
              <a:off x="6707592" y="816352"/>
              <a:ext cx="718466" cy="70788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8" name="TextBox 44">
              <a:extLst>
                <a:ext uri="{FF2B5EF4-FFF2-40B4-BE49-F238E27FC236}">
                  <a16:creationId xmlns:a16="http://schemas.microsoft.com/office/drawing/2014/main" id="{C20B782B-626F-46B9-9761-DDE4F40385A2}"/>
                </a:ext>
              </a:extLst>
            </p:cNvPr>
            <p:cNvSpPr txBox="1"/>
            <p:nvPr/>
          </p:nvSpPr>
          <p:spPr>
            <a:xfrm>
              <a:off x="7162041" y="863305"/>
              <a:ext cx="3962573" cy="613980"/>
            </a:xfrm>
            <a:prstGeom prst="rect">
              <a:avLst/>
            </a:prstGeom>
            <a:noFill/>
          </p:spPr>
          <p:txBody>
            <a:bodyPr wrap="none" lIns="466088" tIns="0" rIns="0" bIns="0" anchor="b"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9" name="Group 8">
            <a:extLst>
              <a:ext uri="{FF2B5EF4-FFF2-40B4-BE49-F238E27FC236}">
                <a16:creationId xmlns:a16="http://schemas.microsoft.com/office/drawing/2014/main" id="{1A1F7E10-5A05-D4F5-A739-9A58EA42318E}"/>
              </a:ext>
            </a:extLst>
          </p:cNvPr>
          <p:cNvGrpSpPr/>
          <p:nvPr/>
        </p:nvGrpSpPr>
        <p:grpSpPr>
          <a:xfrm>
            <a:off x="2101556" y="2848243"/>
            <a:ext cx="4263054" cy="687370"/>
            <a:chOff x="2101556" y="2848243"/>
            <a:chExt cx="4263054" cy="687370"/>
          </a:xfrm>
        </p:grpSpPr>
        <p:sp>
          <p:nvSpPr>
            <p:cNvPr id="41" name="TextBox 47">
              <a:extLst>
                <a:ext uri="{FF2B5EF4-FFF2-40B4-BE49-F238E27FC236}">
                  <a16:creationId xmlns:a16="http://schemas.microsoft.com/office/drawing/2014/main" id="{E4B351FE-0728-44F1-82B5-B496EDC297CC}"/>
                </a:ext>
              </a:extLst>
            </p:cNvPr>
            <p:cNvSpPr txBox="1"/>
            <p:nvPr/>
          </p:nvSpPr>
          <p:spPr>
            <a:xfrm>
              <a:off x="2101556" y="2848243"/>
              <a:ext cx="711651" cy="687370"/>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3" name="TextBox 49">
              <a:extLst>
                <a:ext uri="{FF2B5EF4-FFF2-40B4-BE49-F238E27FC236}">
                  <a16:creationId xmlns:a16="http://schemas.microsoft.com/office/drawing/2014/main" id="{2ACEAD09-E2AE-4AC9-9F6A-708E06C14992}"/>
                </a:ext>
              </a:extLst>
            </p:cNvPr>
            <p:cNvSpPr txBox="1"/>
            <p:nvPr/>
          </p:nvSpPr>
          <p:spPr>
            <a:xfrm>
              <a:off x="2516887" y="2911305"/>
              <a:ext cx="3847723" cy="546909"/>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4" name="Group 13">
            <a:extLst>
              <a:ext uri="{FF2B5EF4-FFF2-40B4-BE49-F238E27FC236}">
                <a16:creationId xmlns:a16="http://schemas.microsoft.com/office/drawing/2014/main" id="{6440FD8F-2002-686E-3826-635F817EC1C9}"/>
              </a:ext>
            </a:extLst>
          </p:cNvPr>
          <p:cNvGrpSpPr/>
          <p:nvPr/>
        </p:nvGrpSpPr>
        <p:grpSpPr>
          <a:xfrm>
            <a:off x="2122117" y="4137522"/>
            <a:ext cx="4200226" cy="1062208"/>
            <a:chOff x="2571969" y="4029672"/>
            <a:chExt cx="4200226" cy="1062208"/>
          </a:xfrm>
        </p:grpSpPr>
        <p:sp>
          <p:nvSpPr>
            <p:cNvPr id="10" name="TextBox 49">
              <a:extLst>
                <a:ext uri="{FF2B5EF4-FFF2-40B4-BE49-F238E27FC236}">
                  <a16:creationId xmlns:a16="http://schemas.microsoft.com/office/drawing/2014/main" id="{EC96B731-591B-A7D0-9B0A-281F85D8E7F9}"/>
                </a:ext>
              </a:extLst>
            </p:cNvPr>
            <p:cNvSpPr txBox="1"/>
            <p:nvPr/>
          </p:nvSpPr>
          <p:spPr>
            <a:xfrm>
              <a:off x="2924472" y="4099902"/>
              <a:ext cx="3847723" cy="991978"/>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 CÁC KIẾN THỨC MÔN HỌC </a:t>
              </a:r>
            </a:p>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ĐỂ GIẢI QUYẾT ĐỀ TÀI</a:t>
              </a:r>
            </a:p>
          </p:txBody>
        </p:sp>
        <p:sp>
          <p:nvSpPr>
            <p:cNvPr id="19" name="TextBox 52">
              <a:extLst>
                <a:ext uri="{FF2B5EF4-FFF2-40B4-BE49-F238E27FC236}">
                  <a16:creationId xmlns:a16="http://schemas.microsoft.com/office/drawing/2014/main" id="{8FB97CF2-9C24-8244-160C-7997AB5EDF74}"/>
                </a:ext>
              </a:extLst>
            </p:cNvPr>
            <p:cNvSpPr txBox="1"/>
            <p:nvPr/>
          </p:nvSpPr>
          <p:spPr>
            <a:xfrm>
              <a:off x="2571969" y="402967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3F065B42-D053-EC26-C967-3A4E576C1360}"/>
              </a:ext>
            </a:extLst>
          </p:cNvPr>
          <p:cNvGrpSpPr/>
          <p:nvPr/>
        </p:nvGrpSpPr>
        <p:grpSpPr>
          <a:xfrm>
            <a:off x="2122117" y="3498070"/>
            <a:ext cx="4194278" cy="687369"/>
            <a:chOff x="1493963" y="4419894"/>
            <a:chExt cx="4194278" cy="687369"/>
          </a:xfrm>
        </p:grpSpPr>
        <p:sp>
          <p:nvSpPr>
            <p:cNvPr id="46" name="TextBox 52">
              <a:extLst>
                <a:ext uri="{FF2B5EF4-FFF2-40B4-BE49-F238E27FC236}">
                  <a16:creationId xmlns:a16="http://schemas.microsoft.com/office/drawing/2014/main" id="{936740CF-17BE-4832-A0E6-C68474AA024C}"/>
                </a:ext>
              </a:extLst>
            </p:cNvPr>
            <p:cNvSpPr txBox="1"/>
            <p:nvPr/>
          </p:nvSpPr>
          <p:spPr>
            <a:xfrm>
              <a:off x="1493963" y="4419894"/>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1" name="TextBox 49">
              <a:extLst>
                <a:ext uri="{FF2B5EF4-FFF2-40B4-BE49-F238E27FC236}">
                  <a16:creationId xmlns:a16="http://schemas.microsoft.com/office/drawing/2014/main" id="{71A66853-0684-6C94-7A70-E9AD8A9AEFFF}"/>
                </a:ext>
              </a:extLst>
            </p:cNvPr>
            <p:cNvSpPr txBox="1"/>
            <p:nvPr/>
          </p:nvSpPr>
          <p:spPr>
            <a:xfrm>
              <a:off x="1840518" y="4490124"/>
              <a:ext cx="3847723" cy="546909"/>
            </a:xfrm>
            <a:prstGeom prst="rect">
              <a:avLst/>
            </a:prstGeom>
            <a:noFill/>
          </p:spPr>
          <p:txBody>
            <a:bodyPr wrap="none" lIns="466088" tIns="0" rIns="0" bIns="0" anchor="b" anchorCtr="0">
              <a:no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VẤN ĐỀ CẦN TRIỂN KHAI</a:t>
              </a:r>
              <a:endParaRPr lang="zh-CN" altLang="en-US" sz="3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grpSp>
      <p:grpSp>
        <p:nvGrpSpPr>
          <p:cNvPr id="15" name="Group 14">
            <a:extLst>
              <a:ext uri="{FF2B5EF4-FFF2-40B4-BE49-F238E27FC236}">
                <a16:creationId xmlns:a16="http://schemas.microsoft.com/office/drawing/2014/main" id="{0D89B915-BD45-91AC-6F32-F949B63ABFF1}"/>
              </a:ext>
            </a:extLst>
          </p:cNvPr>
          <p:cNvGrpSpPr/>
          <p:nvPr/>
        </p:nvGrpSpPr>
        <p:grpSpPr>
          <a:xfrm>
            <a:off x="2153212" y="5177801"/>
            <a:ext cx="6893686" cy="693262"/>
            <a:chOff x="2153212" y="5177801"/>
            <a:chExt cx="6893686" cy="693262"/>
          </a:xfrm>
        </p:grpSpPr>
        <p:sp>
          <p:nvSpPr>
            <p:cNvPr id="13" name="TextBox 52">
              <a:extLst>
                <a:ext uri="{FF2B5EF4-FFF2-40B4-BE49-F238E27FC236}">
                  <a16:creationId xmlns:a16="http://schemas.microsoft.com/office/drawing/2014/main" id="{9FD24518-4DA7-21CF-9AC3-2AA0F01B555B}"/>
                </a:ext>
              </a:extLst>
            </p:cNvPr>
            <p:cNvSpPr txBox="1"/>
            <p:nvPr/>
          </p:nvSpPr>
          <p:spPr>
            <a:xfrm>
              <a:off x="2153212" y="5177801"/>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06</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16" name="TextBox 15">
              <a:extLst>
                <a:ext uri="{FF2B5EF4-FFF2-40B4-BE49-F238E27FC236}">
                  <a16:creationId xmlns:a16="http://schemas.microsoft.com/office/drawing/2014/main" id="{00AE8E3F-87E0-5ADB-7901-D5D49A003058}"/>
                </a:ext>
              </a:extLst>
            </p:cNvPr>
            <p:cNvSpPr txBox="1"/>
            <p:nvPr/>
          </p:nvSpPr>
          <p:spPr>
            <a:xfrm>
              <a:off x="2849298" y="5317065"/>
              <a:ext cx="6197600" cy="553998"/>
            </a:xfrm>
            <a:prstGeom prst="rect">
              <a:avLst/>
            </a:prstGeom>
            <a:noFill/>
          </p:spPr>
          <p:txBody>
            <a:bodyPr wrap="square">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CHẠY THỬ NGHIỆM</a:t>
              </a:r>
            </a:p>
          </p:txBody>
        </p:sp>
      </p:grpSp>
      <p:grpSp>
        <p:nvGrpSpPr>
          <p:cNvPr id="18" name="Group 17">
            <a:extLst>
              <a:ext uri="{FF2B5EF4-FFF2-40B4-BE49-F238E27FC236}">
                <a16:creationId xmlns:a16="http://schemas.microsoft.com/office/drawing/2014/main" id="{BBCCAEA4-105D-51E9-36E5-0F7D9D0DF420}"/>
              </a:ext>
            </a:extLst>
          </p:cNvPr>
          <p:cNvGrpSpPr/>
          <p:nvPr/>
        </p:nvGrpSpPr>
        <p:grpSpPr>
          <a:xfrm>
            <a:off x="2153212" y="5829312"/>
            <a:ext cx="6933685" cy="687369"/>
            <a:chOff x="2153212" y="5829312"/>
            <a:chExt cx="6933685" cy="687369"/>
          </a:xfrm>
        </p:grpSpPr>
        <p:sp>
          <p:nvSpPr>
            <p:cNvPr id="17" name="TextBox 52">
              <a:extLst>
                <a:ext uri="{FF2B5EF4-FFF2-40B4-BE49-F238E27FC236}">
                  <a16:creationId xmlns:a16="http://schemas.microsoft.com/office/drawing/2014/main" id="{7A4D49BA-9C51-AA10-2817-DF232A2C6AB9}"/>
                </a:ext>
              </a:extLst>
            </p:cNvPr>
            <p:cNvSpPr txBox="1"/>
            <p:nvPr/>
          </p:nvSpPr>
          <p:spPr>
            <a:xfrm>
              <a:off x="2153212" y="5829312"/>
              <a:ext cx="696086" cy="687369"/>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2" name="TextBox 21">
              <a:extLst>
                <a:ext uri="{FF2B5EF4-FFF2-40B4-BE49-F238E27FC236}">
                  <a16:creationId xmlns:a16="http://schemas.microsoft.com/office/drawing/2014/main" id="{2CBDF7FC-FFA6-0083-B517-988821DEC81C}"/>
                </a:ext>
              </a:extLst>
            </p:cNvPr>
            <p:cNvSpPr txBox="1"/>
            <p:nvPr/>
          </p:nvSpPr>
          <p:spPr>
            <a:xfrm>
              <a:off x="2889297" y="5930017"/>
              <a:ext cx="6197600" cy="553998"/>
            </a:xfrm>
            <a:prstGeom prst="rect">
              <a:avLst/>
            </a:prstGeom>
            <a:noFill/>
          </p:spPr>
          <p:txBody>
            <a:bodyPr wrap="square">
              <a:sp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p>
          </p:txBody>
        </p:sp>
      </p:grpSp>
      <p:grpSp>
        <p:nvGrpSpPr>
          <p:cNvPr id="20" name="Group 19">
            <a:extLst>
              <a:ext uri="{FF2B5EF4-FFF2-40B4-BE49-F238E27FC236}">
                <a16:creationId xmlns:a16="http://schemas.microsoft.com/office/drawing/2014/main" id="{7A31A97F-7C56-2CB3-E3B2-F1E45A270F85}"/>
              </a:ext>
            </a:extLst>
          </p:cNvPr>
          <p:cNvGrpSpPr/>
          <p:nvPr/>
        </p:nvGrpSpPr>
        <p:grpSpPr>
          <a:xfrm>
            <a:off x="2106988" y="1418718"/>
            <a:ext cx="3236059" cy="755696"/>
            <a:chOff x="2106988" y="1418718"/>
            <a:chExt cx="3236059" cy="755696"/>
          </a:xfrm>
        </p:grpSpPr>
        <p:sp>
          <p:nvSpPr>
            <p:cNvPr id="31" name="TextBox 37">
              <a:extLst>
                <a:ext uri="{FF2B5EF4-FFF2-40B4-BE49-F238E27FC236}">
                  <a16:creationId xmlns:a16="http://schemas.microsoft.com/office/drawing/2014/main" id="{C70B49ED-A70A-40B2-9AAB-7FF7B9EA1325}"/>
                </a:ext>
              </a:extLst>
            </p:cNvPr>
            <p:cNvSpPr txBox="1"/>
            <p:nvPr/>
          </p:nvSpPr>
          <p:spPr>
            <a:xfrm>
              <a:off x="2106988" y="1418718"/>
              <a:ext cx="739813" cy="755696"/>
            </a:xfrm>
            <a:prstGeom prst="rect">
              <a:avLst/>
            </a:prstGeom>
            <a:noFill/>
          </p:spPr>
          <p:txBody>
            <a:bodyPr wrap="none" anchor="ctr">
              <a:noAutofit/>
            </a:bodyPr>
            <a:lstStyle/>
            <a:p>
              <a:pPr algn="ctr"/>
              <a:r>
                <a:rPr lang="en-US" altLang="zh-CN" sz="35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23" name="TextBox 39">
              <a:extLst>
                <a:ext uri="{FF2B5EF4-FFF2-40B4-BE49-F238E27FC236}">
                  <a16:creationId xmlns:a16="http://schemas.microsoft.com/office/drawing/2014/main" id="{9A73BD36-28C2-7C97-B52A-36F8BE620DEA}"/>
                </a:ext>
              </a:extLst>
            </p:cNvPr>
            <p:cNvSpPr txBox="1"/>
            <p:nvPr/>
          </p:nvSpPr>
          <p:spPr>
            <a:xfrm>
              <a:off x="2507094" y="1465194"/>
              <a:ext cx="2835953" cy="662745"/>
            </a:xfrm>
            <a:prstGeom prst="rect">
              <a:avLst/>
            </a:prstGeom>
            <a:noFill/>
          </p:spPr>
          <p:txBody>
            <a:bodyPr wrap="none" lIns="466088" tIns="0" rIns="0" bIns="0" anchor="b" anchorCtr="0">
              <a:normAutofit/>
            </a:bodyPr>
            <a:lstStyle/>
            <a:p>
              <a:r>
                <a:rPr lang="en-US" altLang="zh-CN" sz="3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 calcmode="lin" valueType="num">
                                      <p:cBhvr additive="base">
                                        <p:cTn id="10" dur="500" fill="hold"/>
                                        <p:tgtEl>
                                          <p:spTgt spid="20"/>
                                        </p:tgtEl>
                                        <p:attrNameLst>
                                          <p:attrName>ppt_x</p:attrName>
                                        </p:attrNameLst>
                                      </p:cBhvr>
                                      <p:tavLst>
                                        <p:tav tm="0">
                                          <p:val>
                                            <p:strVal val="#ppt_x"/>
                                          </p:val>
                                        </p:tav>
                                        <p:tav tm="100000">
                                          <p:val>
                                            <p:strVal val="#ppt_x"/>
                                          </p:val>
                                        </p:tav>
                                      </p:tavLst>
                                    </p:anim>
                                    <p:anim calcmode="lin" valueType="num">
                                      <p:cBhvr additive="base">
                                        <p:cTn id="11" dur="500" fill="hold"/>
                                        <p:tgtEl>
                                          <p:spTgt spid="20"/>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200"/>
                                  </p:stCondLst>
                                  <p:childTnLst>
                                    <p:set>
                                      <p:cBhvr>
                                        <p:cTn id="13" dur="1" fill="hold">
                                          <p:stCondLst>
                                            <p:cond delay="0"/>
                                          </p:stCondLst>
                                        </p:cTn>
                                        <p:tgtEl>
                                          <p:spTgt spid="35"/>
                                        </p:tgtEl>
                                        <p:attrNameLst>
                                          <p:attrName>style.visibility</p:attrName>
                                        </p:attrNameLst>
                                      </p:cBhvr>
                                      <p:to>
                                        <p:strVal val="visible"/>
                                      </p:to>
                                    </p:set>
                                    <p:anim calcmode="lin" valueType="num">
                                      <p:cBhvr additive="base">
                                        <p:cTn id="14" dur="500" fill="hold"/>
                                        <p:tgtEl>
                                          <p:spTgt spid="35"/>
                                        </p:tgtEl>
                                        <p:attrNameLst>
                                          <p:attrName>ppt_x</p:attrName>
                                        </p:attrNameLst>
                                      </p:cBhvr>
                                      <p:tavLst>
                                        <p:tav tm="0">
                                          <p:val>
                                            <p:strVal val="#ppt_x"/>
                                          </p:val>
                                        </p:tav>
                                        <p:tav tm="100000">
                                          <p:val>
                                            <p:strVal val="#ppt_x"/>
                                          </p:val>
                                        </p:tav>
                                      </p:tavLst>
                                    </p:anim>
                                    <p:anim calcmode="lin" valueType="num">
                                      <p:cBhvr additive="base">
                                        <p:cTn id="15" dur="500" fill="hold"/>
                                        <p:tgtEl>
                                          <p:spTgt spid="35"/>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4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60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ppt_x"/>
                                          </p:val>
                                        </p:tav>
                                        <p:tav tm="100000">
                                          <p:val>
                                            <p:strVal val="#ppt_x"/>
                                          </p:val>
                                        </p:tav>
                                      </p:tavLst>
                                    </p:anim>
                                    <p:anim calcmode="lin" valueType="num">
                                      <p:cBhvr additive="base">
                                        <p:cTn id="23" dur="500" fill="hold"/>
                                        <p:tgtEl>
                                          <p:spTgt spid="5"/>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80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100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500" fill="hold"/>
                                        <p:tgtEl>
                                          <p:spTgt spid="15"/>
                                        </p:tgtEl>
                                        <p:attrNameLst>
                                          <p:attrName>ppt_x</p:attrName>
                                        </p:attrNameLst>
                                      </p:cBhvr>
                                      <p:tavLst>
                                        <p:tav tm="0">
                                          <p:val>
                                            <p:strVal val="#ppt_x"/>
                                          </p:val>
                                        </p:tav>
                                        <p:tav tm="100000">
                                          <p:val>
                                            <p:strVal val="#ppt_x"/>
                                          </p:val>
                                        </p:tav>
                                      </p:tavLst>
                                    </p:anim>
                                    <p:anim calcmode="lin" valueType="num">
                                      <p:cBhvr additive="base">
                                        <p:cTn id="31" dur="500" fill="hold"/>
                                        <p:tgtEl>
                                          <p:spTgt spid="1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13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ppt_x"/>
                                          </p:val>
                                        </p:tav>
                                        <p:tav tm="100000">
                                          <p:val>
                                            <p:strVal val="#ppt_x"/>
                                          </p:val>
                                        </p:tav>
                                      </p:tavLst>
                                    </p:anim>
                                    <p:anim calcmode="lin" valueType="num">
                                      <p:cBhvr additive="base">
                                        <p:cTn id="35"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23657" y="3016223"/>
            <a:ext cx="4749954" cy="1111776"/>
          </a:xfrm>
          <a:prstGeom prst="rect">
            <a:avLst/>
          </a:prstGeom>
          <a:noFill/>
        </p:spPr>
        <p:txBody>
          <a:bodyPr wrap="square" lIns="95185" tIns="47592" rIns="95185" bIns="47592" rtlCol="0">
            <a:spAutoFit/>
          </a:bodyPr>
          <a:lstStyle/>
          <a:p>
            <a:r>
              <a:rPr lang="en-US" altLang="zh-CN" sz="6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6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93199"/>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par>
                                <p:cTn id="31" presetID="2" presetClass="entr" presetSubtype="8"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0-#ppt_w/2"/>
                                          </p:val>
                                        </p:tav>
                                        <p:tav tm="100000">
                                          <p:val>
                                            <p:strVal val="#ppt_x"/>
                                          </p:val>
                                        </p:tav>
                                      </p:tavLst>
                                    </p:anim>
                                    <p:anim calcmode="lin" valueType="num">
                                      <p:cBhvr additive="base">
                                        <p:cTn id="34" dur="500" fill="hold"/>
                                        <p:tgtEl>
                                          <p:spTgt spid="7"/>
                                        </p:tgtEl>
                                        <p:attrNameLst>
                                          <p:attrName>ppt_y</p:attrName>
                                        </p:attrNameLst>
                                      </p:cBhvr>
                                      <p:tavLst>
                                        <p:tav tm="0">
                                          <p:val>
                                            <p:strVal val="#ppt_y"/>
                                          </p:val>
                                        </p:tav>
                                        <p:tav tm="100000">
                                          <p:val>
                                            <p:strVal val="#ppt_y"/>
                                          </p:val>
                                        </p:tav>
                                      </p:tavLst>
                                    </p:anim>
                                  </p:childTnLst>
                                </p:cTn>
                              </p:par>
                              <p:par>
                                <p:cTn id="35" presetID="2" presetClass="entr" presetSubtype="2"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1+#ppt_w/2"/>
                                          </p:val>
                                        </p:tav>
                                        <p:tav tm="100000">
                                          <p:val>
                                            <p:strVal val="#ppt_x"/>
                                          </p:val>
                                        </p:tav>
                                      </p:tavLst>
                                    </p:anim>
                                    <p:anim calcmode="lin" valueType="num">
                                      <p:cBhvr additive="base">
                                        <p:cTn id="3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307245" y="2965445"/>
            <a:ext cx="6702838" cy="927110"/>
          </a:xfrm>
          <a:prstGeom prst="rect">
            <a:avLst/>
          </a:prstGeom>
          <a:noFill/>
        </p:spPr>
        <p:txBody>
          <a:bodyPr wrap="square" lIns="95185" tIns="47592" rIns="95185" bIns="47592" rtlCol="0">
            <a:spAutoFit/>
          </a:bodyPr>
          <a:lstStyle/>
          <a:p>
            <a:r>
              <a:rPr lang="en-US" altLang="zh-CN" sz="54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54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137591" y="2493198"/>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7519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24893" y="5634484"/>
            <a:ext cx="4300408" cy="436324"/>
            <a:chOff x="1757409" y="1067096"/>
            <a:chExt cx="3226302"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57409" y="1067096"/>
              <a:ext cx="3226302"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1816</TotalTime>
  <Words>1357</Words>
  <Application>Microsoft Office PowerPoint</Application>
  <PresentationFormat>Widescreen</PresentationFormat>
  <Paragraphs>134</Paragraphs>
  <Slides>26</Slides>
  <Notes>24</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等线</vt:lpstr>
      <vt:lpstr>等线 Light</vt:lpstr>
      <vt:lpstr>Arial</vt:lpstr>
      <vt:lpstr>Cambria</vt:lpstr>
      <vt:lpstr>Cascadia Code Light</vt:lpstr>
      <vt:lpstr>Concert One</vt:lpstr>
      <vt:lpstr>Courier New</vt:lpstr>
      <vt:lpstr>Monda</vt:lpstr>
      <vt:lpstr>Noto Sans S Chinese Light</vt:lpstr>
      <vt:lpstr>Times New Roman</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Ngô Tuấn Việt</cp:lastModifiedBy>
  <cp:revision>72</cp:revision>
  <dcterms:created xsi:type="dcterms:W3CDTF">2019-02-16T10:31:20Z</dcterms:created>
  <dcterms:modified xsi:type="dcterms:W3CDTF">2024-06-05T06:21:56Z</dcterms:modified>
</cp:coreProperties>
</file>